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9" r:id="rId7"/>
    <p:sldId id="261" r:id="rId8"/>
    <p:sldId id="262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6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EC95C-A4EB-4904-9923-5368CD6FDE3D}" type="datetimeFigureOut">
              <a:rPr lang="en-US" smtClean="0"/>
              <a:t>9/19/2017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4AD45-E6E1-43B8-9E9A-CF74566B7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963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EC95C-A4EB-4904-9923-5368CD6FDE3D}" type="datetimeFigureOut">
              <a:rPr lang="en-US" smtClean="0"/>
              <a:t>9/19/2017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4AD45-E6E1-43B8-9E9A-CF74566B7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789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EC95C-A4EB-4904-9923-5368CD6FDE3D}" type="datetimeFigureOut">
              <a:rPr lang="en-US" smtClean="0"/>
              <a:t>9/19/2017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4AD45-E6E1-43B8-9E9A-CF74566B7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963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EC95C-A4EB-4904-9923-5368CD6FDE3D}" type="datetimeFigureOut">
              <a:rPr lang="en-US" smtClean="0"/>
              <a:t>9/19/2017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4AD45-E6E1-43B8-9E9A-CF74566B7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863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EC95C-A4EB-4904-9923-5368CD6FDE3D}" type="datetimeFigureOut">
              <a:rPr lang="en-US" smtClean="0"/>
              <a:t>9/19/2017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4AD45-E6E1-43B8-9E9A-CF74566B7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759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EC95C-A4EB-4904-9923-5368CD6FDE3D}" type="datetimeFigureOut">
              <a:rPr lang="en-US" smtClean="0"/>
              <a:t>9/19/2017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4AD45-E6E1-43B8-9E9A-CF74566B7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542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EC95C-A4EB-4904-9923-5368CD6FDE3D}" type="datetimeFigureOut">
              <a:rPr lang="en-US" smtClean="0"/>
              <a:t>9/19/2017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4AD45-E6E1-43B8-9E9A-CF74566B7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683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EC95C-A4EB-4904-9923-5368CD6FDE3D}" type="datetimeFigureOut">
              <a:rPr lang="en-US" smtClean="0"/>
              <a:t>9/19/2017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4AD45-E6E1-43B8-9E9A-CF74566B7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782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EC95C-A4EB-4904-9923-5368CD6FDE3D}" type="datetimeFigureOut">
              <a:rPr lang="en-US" smtClean="0"/>
              <a:t>9/19/2017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4AD45-E6E1-43B8-9E9A-CF74566B7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180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EC95C-A4EB-4904-9923-5368CD6FDE3D}" type="datetimeFigureOut">
              <a:rPr lang="en-US" smtClean="0"/>
              <a:t>9/19/2017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4AD45-E6E1-43B8-9E9A-CF74566B7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922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EC95C-A4EB-4904-9923-5368CD6FDE3D}" type="datetimeFigureOut">
              <a:rPr lang="en-US" smtClean="0"/>
              <a:t>9/19/2017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4AD45-E6E1-43B8-9E9A-CF74566B7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984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EC95C-A4EB-4904-9923-5368CD6FDE3D}" type="datetimeFigureOut">
              <a:rPr lang="en-US" smtClean="0"/>
              <a:t>9/19/2017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4AD45-E6E1-43B8-9E9A-CF74566B7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055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sbalazs\Documents\apecon%20India%20prop%20rights%20laws.pd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Market systems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27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Capital Accumulation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Private and Government system has an efficient method of pooling capital to reduce risk and amass funds</a:t>
            </a:r>
          </a:p>
          <a:p>
            <a:r>
              <a:rPr lang="en-US" dirty="0" smtClean="0"/>
              <a:t>Few transactional costs</a:t>
            </a:r>
          </a:p>
          <a:p>
            <a:r>
              <a:rPr lang="en-US" dirty="0" smtClean="0"/>
              <a:t>Corporate form provides limited liability and spread </a:t>
            </a:r>
            <a:r>
              <a:rPr lang="en-US" dirty="0" smtClean="0"/>
              <a:t>risk (principal-agent problem)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04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Free Markets = Panacea?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Market Failure</a:t>
            </a:r>
          </a:p>
          <a:p>
            <a:pPr lvl="1"/>
            <a:r>
              <a:rPr lang="en-US" dirty="0" smtClean="0"/>
              <a:t>When PMB doesn’t equal SMB or when PMC doesn’t equal SMC</a:t>
            </a:r>
          </a:p>
          <a:p>
            <a:pPr lvl="1"/>
            <a:r>
              <a:rPr lang="en-US" dirty="0" smtClean="0"/>
              <a:t>Public and Quasi-Public Goods</a:t>
            </a:r>
          </a:p>
          <a:p>
            <a:pPr lvl="1"/>
            <a:r>
              <a:rPr lang="en-US" dirty="0" smtClean="0"/>
              <a:t>Externalities</a:t>
            </a:r>
          </a:p>
          <a:p>
            <a:pPr lvl="1"/>
            <a:r>
              <a:rPr lang="en-US" dirty="0" smtClean="0"/>
              <a:t>Perverse incentives? Rational </a:t>
            </a:r>
            <a:r>
              <a:rPr lang="en-US" smtClean="0"/>
              <a:t>self-interest Principle-Agent </a:t>
            </a:r>
            <a:endParaRPr lang="en-US" dirty="0" smtClean="0"/>
          </a:p>
          <a:p>
            <a:pPr lvl="1"/>
            <a:r>
              <a:rPr lang="en-US" dirty="0" smtClean="0"/>
              <a:t>Ensuring Competition</a:t>
            </a:r>
          </a:p>
          <a:p>
            <a:pPr lvl="1"/>
            <a:r>
              <a:rPr lang="en-US" dirty="0" smtClean="0"/>
              <a:t>Regulating v. State ownership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39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</a:t>
            </a:r>
            <a:r>
              <a:rPr lang="en-US" dirty="0"/>
              <a:t> </a:t>
            </a:r>
            <a:r>
              <a:rPr lang="en-US" dirty="0" smtClean="0"/>
              <a:t>Goods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Can’t exclude people from using the product service?</a:t>
            </a:r>
          </a:p>
          <a:p>
            <a:r>
              <a:rPr lang="en-US" dirty="0" smtClean="0"/>
              <a:t>My use of the product doesn’t interfere w/your use?</a:t>
            </a:r>
          </a:p>
          <a:p>
            <a:r>
              <a:rPr lang="en-US" dirty="0" smtClean="0"/>
              <a:t>A little bit of the above plus lots and lots of social benefits?</a:t>
            </a:r>
          </a:p>
          <a:p>
            <a:r>
              <a:rPr lang="en-US" dirty="0" smtClean="0"/>
              <a:t>French Fries versus Military Defense?</a:t>
            </a:r>
          </a:p>
          <a:p>
            <a:r>
              <a:rPr lang="en-US" dirty="0" smtClean="0"/>
              <a:t>Park? School? Bridge? (Market Failure?)</a:t>
            </a:r>
          </a:p>
          <a:p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7232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Government to the Rescue?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SMB &gt; PMB or SMC &gt; PMC</a:t>
            </a:r>
          </a:p>
          <a:p>
            <a:pPr lvl="1"/>
            <a:r>
              <a:rPr lang="en-US" dirty="0" smtClean="0"/>
              <a:t>Value SMB, SMC? Externalities</a:t>
            </a:r>
          </a:p>
          <a:p>
            <a:pPr lvl="1"/>
            <a:r>
              <a:rPr lang="en-US" dirty="0" smtClean="0"/>
              <a:t>Creating Markets? Credits? Pollution Rights</a:t>
            </a:r>
          </a:p>
          <a:p>
            <a:pPr lvl="1"/>
            <a:r>
              <a:rPr lang="en-US" dirty="0" smtClean="0"/>
              <a:t>Taxes, Subsidies, Quotas</a:t>
            </a:r>
          </a:p>
          <a:p>
            <a:pPr lvl="1"/>
            <a:r>
              <a:rPr lang="en-US" dirty="0" smtClean="0"/>
              <a:t>Government assisted projects—Internet, Medicines</a:t>
            </a:r>
          </a:p>
          <a:p>
            <a:r>
              <a:rPr lang="en-US" dirty="0" smtClean="0"/>
              <a:t>I can’t lose? Risk v. Reward and Moral Hazard</a:t>
            </a:r>
          </a:p>
          <a:p>
            <a:r>
              <a:rPr lang="en-US" dirty="0" smtClean="0"/>
              <a:t>Ensuring competition- Anti-Trust Legislation		</a:t>
            </a:r>
          </a:p>
        </p:txBody>
      </p:sp>
    </p:spTree>
    <p:extLst>
      <p:ext uri="{BB962C8B-B14F-4D97-AF65-F5344CB8AC3E}">
        <p14:creationId xmlns:p14="http://schemas.microsoft.com/office/powerpoint/2010/main" val="4293964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Buyers and Sellers- voluntarily there, old days- physical site, today virtual (NASDAQ) Amazon.com, Craigslist.org</a:t>
            </a:r>
          </a:p>
          <a:p>
            <a:r>
              <a:rPr lang="en-US" dirty="0" smtClean="0"/>
              <a:t>Interaction of the aggregate of buyers and the aggregate of sellers-&gt; a market </a:t>
            </a:r>
            <a:r>
              <a:rPr lang="en-US" dirty="0" smtClean="0"/>
              <a:t>price (price is the regulating mechanism)</a:t>
            </a:r>
            <a:endParaRPr lang="en-US" dirty="0" smtClean="0"/>
          </a:p>
          <a:p>
            <a:pPr lvl="1"/>
            <a:r>
              <a:rPr lang="en-US" dirty="0" smtClean="0"/>
              <a:t>&gt; shortage-&gt; higher prices</a:t>
            </a:r>
          </a:p>
          <a:p>
            <a:pPr lvl="1"/>
            <a:r>
              <a:rPr lang="en-US" dirty="0" smtClean="0"/>
              <a:t>&gt;surpluses-&gt; lower prices</a:t>
            </a:r>
          </a:p>
        </p:txBody>
      </p:sp>
    </p:spTree>
    <p:extLst>
      <p:ext uri="{BB962C8B-B14F-4D97-AF65-F5344CB8AC3E}">
        <p14:creationId xmlns:p14="http://schemas.microsoft.com/office/powerpoint/2010/main" val="297735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Freedom of Enterprise/Work Choice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If incentives and interest arise (self-interest), individual(s) can enter into a business to produce a good or provide a service.</a:t>
            </a:r>
          </a:p>
          <a:p>
            <a:r>
              <a:rPr lang="en-US" dirty="0" smtClean="0"/>
              <a:t>Individual(s) can enter into the labor market or the </a:t>
            </a:r>
            <a:r>
              <a:rPr lang="en-US" dirty="0" err="1" smtClean="0"/>
              <a:t>entrepeneurial</a:t>
            </a:r>
            <a:r>
              <a:rPr lang="en-US" dirty="0" smtClean="0"/>
              <a:t> market as they choose</a:t>
            </a:r>
          </a:p>
          <a:p>
            <a:r>
              <a:rPr lang="en-US" dirty="0" smtClean="0"/>
              <a:t>Limited impediments to relocation, or starting a new business or closing down an existing one</a:t>
            </a:r>
            <a:endParaRPr lang="en-US" dirty="0"/>
          </a:p>
          <a:p>
            <a:r>
              <a:rPr lang="en-US" dirty="0" smtClean="0"/>
              <a:t>In a market economy, economic profits or returns are the primary </a:t>
            </a:r>
            <a:r>
              <a:rPr lang="en-US" dirty="0" smtClean="0"/>
              <a:t>incentive (what is profit???)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8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/>
          <a:lstStyle/>
          <a:p>
            <a:r>
              <a:rPr lang="en-US" dirty="0" smtClean="0"/>
              <a:t>Consumer </a:t>
            </a:r>
            <a:r>
              <a:rPr lang="en-US" dirty="0" smtClean="0"/>
              <a:t>Sovereignty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676400"/>
            <a:ext cx="7010400" cy="4876800"/>
          </a:xfrm>
        </p:spPr>
        <p:txBody>
          <a:bodyPr>
            <a:normAutofit fontScale="92500"/>
          </a:bodyPr>
          <a:lstStyle/>
          <a:p>
            <a:pPr marL="457200" indent="-457200" algn="just"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Consumers decide what they want and make their </a:t>
            </a:r>
            <a:r>
              <a:rPr lang="en-US" b="1" i="1" dirty="0" smtClean="0">
                <a:solidFill>
                  <a:srgbClr val="FF0000"/>
                </a:solidFill>
              </a:rPr>
              <a:t>$$$ votes </a:t>
            </a:r>
            <a:r>
              <a:rPr lang="en-US" dirty="0" smtClean="0">
                <a:solidFill>
                  <a:srgbClr val="FF0000"/>
                </a:solidFill>
              </a:rPr>
              <a:t>at the market</a:t>
            </a:r>
          </a:p>
          <a:p>
            <a:pPr marL="457200" indent="-457200" algn="just"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Consumers can use their $$ as they want- few, if any limits to what the buyer can choose to buy (rational self-interest</a:t>
            </a:r>
            <a:r>
              <a:rPr lang="en-US" dirty="0" smtClean="0">
                <a:solidFill>
                  <a:srgbClr val="FF0000"/>
                </a:solidFill>
              </a:rPr>
              <a:t>) (soda tax? </a:t>
            </a:r>
            <a:r>
              <a:rPr lang="en-US" dirty="0" smtClean="0">
                <a:solidFill>
                  <a:srgbClr val="FF0000"/>
                </a:solidFill>
              </a:rPr>
              <a:t>Snake oil? Pet rocks? Drugs?)</a:t>
            </a:r>
            <a:endParaRPr lang="en-US" dirty="0" smtClean="0">
              <a:solidFill>
                <a:srgbClr val="FF0000"/>
              </a:solidFill>
            </a:endParaRPr>
          </a:p>
          <a:p>
            <a:pPr marL="457200" indent="-457200" algn="just"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Sellers look to accommodate buyers- </a:t>
            </a:r>
            <a:r>
              <a:rPr lang="en-US" dirty="0" smtClean="0">
                <a:solidFill>
                  <a:srgbClr val="FF0000"/>
                </a:solidFill>
              </a:rPr>
              <a:t>dependent </a:t>
            </a:r>
            <a:r>
              <a:rPr lang="en-US" dirty="0" smtClean="0">
                <a:solidFill>
                  <a:srgbClr val="FF0000"/>
                </a:solidFill>
              </a:rPr>
              <a:t>upon their return to </a:t>
            </a:r>
            <a:r>
              <a:rPr lang="en-US" dirty="0" smtClean="0">
                <a:solidFill>
                  <a:srgbClr val="FF0000"/>
                </a:solidFill>
              </a:rPr>
              <a:t>capital (profit incentive?)</a:t>
            </a:r>
          </a:p>
        </p:txBody>
      </p:sp>
    </p:spTree>
    <p:extLst>
      <p:ext uri="{BB962C8B-B14F-4D97-AF65-F5344CB8AC3E}">
        <p14:creationId xmlns:p14="http://schemas.microsoft.com/office/powerpoint/2010/main" val="215742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Confluence of Sellers interested in making a return on capital and buyer’s acting in their own </a:t>
            </a:r>
            <a:r>
              <a:rPr lang="en-US" dirty="0" smtClean="0"/>
              <a:t>self-interest (</a:t>
            </a:r>
            <a:r>
              <a:rPr lang="en-US" i="1" dirty="0" smtClean="0"/>
              <a:t>lots of sellers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dirty="0" smtClean="0"/>
              <a:t>Constant pressure on seller’s to come up w/new ideas or better methods of production</a:t>
            </a:r>
          </a:p>
          <a:p>
            <a:pPr lvl="1"/>
            <a:r>
              <a:rPr lang="en-US" dirty="0" smtClean="0"/>
              <a:t>Specialization</a:t>
            </a:r>
          </a:p>
          <a:p>
            <a:r>
              <a:rPr lang="en-US" dirty="0" smtClean="0"/>
              <a:t>Creative Destruction- Polaroid? Betamax? Blackberry? Mom and Pop stores?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85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 action="ppaction://hlinkfile"/>
              </a:rPr>
              <a:t>file:///C:/</a:t>
            </a:r>
            <a:r>
              <a:rPr lang="en-US" dirty="0" smtClean="0">
                <a:hlinkClick r:id="rId2" action="ppaction://hlinkfile"/>
              </a:rPr>
              <a:t>Users/sbalazs/Documents/apecon%20India%20prop%20rights%20laws.pdf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325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Private Property, a Legal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Property rights are clear and justiciable</a:t>
            </a:r>
          </a:p>
          <a:p>
            <a:pPr lvl="1"/>
            <a:r>
              <a:rPr lang="en-US" dirty="0" smtClean="0"/>
              <a:t>Right to improve/change property</a:t>
            </a:r>
          </a:p>
          <a:p>
            <a:pPr lvl="1"/>
            <a:r>
              <a:rPr lang="en-US" dirty="0" smtClean="0"/>
              <a:t>Right to sell, hypothecate (lien) property</a:t>
            </a:r>
          </a:p>
          <a:p>
            <a:pPr lvl="1"/>
            <a:r>
              <a:rPr lang="en-US" dirty="0" smtClean="0"/>
              <a:t>Laws that ensure that future buyers and lien holders have an interest in the property</a:t>
            </a:r>
          </a:p>
          <a:p>
            <a:pPr lvl="1"/>
            <a:r>
              <a:rPr lang="en-US" dirty="0" smtClean="0"/>
              <a:t>Efficient and Peaceful means to resolving claims w/minimal cost</a:t>
            </a:r>
          </a:p>
        </p:txBody>
      </p:sp>
    </p:spTree>
    <p:extLst>
      <p:ext uri="{BB962C8B-B14F-4D97-AF65-F5344CB8AC3E}">
        <p14:creationId xmlns:p14="http://schemas.microsoft.com/office/powerpoint/2010/main" val="108927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34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i="1" dirty="0" smtClean="0"/>
              <a:t>Limited but Active </a:t>
            </a:r>
            <a:r>
              <a:rPr lang="en-US" i="1" dirty="0" smtClean="0"/>
              <a:t>Government-</a:t>
            </a:r>
            <a:r>
              <a:rPr lang="en-US" sz="3100" i="1" dirty="0" smtClean="0"/>
              <a:t>(goldilocks?)</a:t>
            </a:r>
            <a:endParaRPr lang="en-US" sz="31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340" y="1120140"/>
            <a:ext cx="8229600" cy="5440362"/>
          </a:xfrm>
        </p:spPr>
        <p:txBody>
          <a:bodyPr>
            <a:normAutofit fontScale="85000" lnSpcReduction="20000"/>
          </a:bodyPr>
          <a:lstStyle/>
          <a:p>
            <a:pPr lvl="1"/>
            <a:r>
              <a:rPr lang="en-US" dirty="0" smtClean="0"/>
              <a:t>Ensures </a:t>
            </a:r>
            <a:r>
              <a:rPr lang="en-US" b="1" dirty="0" smtClean="0"/>
              <a:t>transparency</a:t>
            </a:r>
            <a:r>
              <a:rPr lang="en-US" dirty="0" smtClean="0"/>
              <a:t> and </a:t>
            </a:r>
            <a:r>
              <a:rPr lang="en-US" b="1" dirty="0" smtClean="0"/>
              <a:t>information</a:t>
            </a:r>
            <a:r>
              <a:rPr lang="en-US" dirty="0" smtClean="0"/>
              <a:t> that allows producers and consumers to understand the costs </a:t>
            </a:r>
            <a:r>
              <a:rPr lang="en-US" b="1" dirty="0" smtClean="0"/>
              <a:t>embedded</a:t>
            </a:r>
            <a:r>
              <a:rPr lang="en-US" dirty="0" smtClean="0"/>
              <a:t> in a product and consumers to </a:t>
            </a:r>
            <a:r>
              <a:rPr lang="en-US" b="1" dirty="0" smtClean="0"/>
              <a:t>reliably</a:t>
            </a:r>
            <a:r>
              <a:rPr lang="en-US" dirty="0" smtClean="0"/>
              <a:t> get the product they think they’re getting</a:t>
            </a:r>
          </a:p>
          <a:p>
            <a:pPr lvl="1"/>
            <a:r>
              <a:rPr lang="en-US" b="1" dirty="0" smtClean="0"/>
              <a:t>Information-</a:t>
            </a:r>
            <a:r>
              <a:rPr lang="en-US" dirty="0" smtClean="0"/>
              <a:t> quick and efficient means of getting product information to the consumer and relaying sales information back to the producer</a:t>
            </a:r>
          </a:p>
          <a:p>
            <a:pPr lvl="1"/>
            <a:r>
              <a:rPr lang="en-US" b="1" dirty="0" smtClean="0"/>
              <a:t>Regulation-</a:t>
            </a:r>
            <a:r>
              <a:rPr lang="en-US" dirty="0" smtClean="0"/>
              <a:t> ensures that </a:t>
            </a:r>
            <a:r>
              <a:rPr lang="en-US" b="1" dirty="0" smtClean="0"/>
              <a:t>private costs do not </a:t>
            </a:r>
            <a:r>
              <a:rPr lang="en-US" dirty="0" smtClean="0"/>
              <a:t>become </a:t>
            </a:r>
            <a:r>
              <a:rPr lang="en-US" b="1" dirty="0" smtClean="0"/>
              <a:t>social costs</a:t>
            </a:r>
          </a:p>
          <a:p>
            <a:pPr lvl="1"/>
            <a:r>
              <a:rPr lang="en-US" b="1" dirty="0" smtClean="0"/>
              <a:t>Infrastructure-</a:t>
            </a:r>
            <a:r>
              <a:rPr lang="en-US" dirty="0" smtClean="0"/>
              <a:t> When social benefits of a good/service exceed private benefits, government facilitates a means to bringing the product/service to market.</a:t>
            </a:r>
          </a:p>
          <a:p>
            <a:pPr lvl="1"/>
            <a:r>
              <a:rPr lang="en-US" dirty="0" smtClean="0"/>
              <a:t>Businesses and Consumers can expect a relatively </a:t>
            </a:r>
            <a:r>
              <a:rPr lang="en-US" b="1" dirty="0" smtClean="0"/>
              <a:t>stable</a:t>
            </a:r>
            <a:r>
              <a:rPr lang="en-US" dirty="0" smtClean="0"/>
              <a:t> </a:t>
            </a:r>
            <a:r>
              <a:rPr lang="en-US" b="1" dirty="0" smtClean="0"/>
              <a:t>government</a:t>
            </a:r>
            <a:r>
              <a:rPr lang="en-US" dirty="0" smtClean="0"/>
              <a:t> environment so that they can make short and long term </a:t>
            </a:r>
            <a:r>
              <a:rPr lang="en-US" dirty="0" smtClean="0"/>
              <a:t>plans</a:t>
            </a:r>
          </a:p>
          <a:p>
            <a:pPr lvl="1"/>
            <a:r>
              <a:rPr lang="en-US" dirty="0" smtClean="0"/>
              <a:t>Help promot</a:t>
            </a:r>
            <a:r>
              <a:rPr lang="en-US" dirty="0" smtClean="0"/>
              <a:t>e </a:t>
            </a:r>
            <a:r>
              <a:rPr lang="en-US" b="1" dirty="0" smtClean="0"/>
              <a:t>Competition </a:t>
            </a:r>
            <a:r>
              <a:rPr lang="en-US" dirty="0" smtClean="0"/>
              <a:t>while not undermining </a:t>
            </a:r>
            <a:r>
              <a:rPr lang="en-US" b="1" dirty="0" smtClean="0"/>
              <a:t>Innovation and investment</a:t>
            </a:r>
            <a:endParaRPr lang="en-US" b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33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Monetary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reliable and stable medium of exchange</a:t>
            </a:r>
          </a:p>
          <a:p>
            <a:pPr lvl="1"/>
            <a:r>
              <a:rPr lang="en-US" dirty="0" smtClean="0"/>
              <a:t>Divisible</a:t>
            </a:r>
          </a:p>
          <a:p>
            <a:pPr lvl="1"/>
            <a:r>
              <a:rPr lang="en-US" dirty="0" err="1" smtClean="0"/>
              <a:t>Storer</a:t>
            </a:r>
            <a:r>
              <a:rPr lang="en-US" dirty="0" smtClean="0"/>
              <a:t> of Value</a:t>
            </a:r>
          </a:p>
          <a:p>
            <a:pPr lvl="1"/>
            <a:r>
              <a:rPr lang="en-US" dirty="0" smtClean="0"/>
              <a:t>Transportable</a:t>
            </a:r>
          </a:p>
          <a:p>
            <a:pPr lvl="1"/>
            <a:r>
              <a:rPr lang="en-US" dirty="0" smtClean="0"/>
              <a:t>No need for a double coincidence of wants</a:t>
            </a:r>
          </a:p>
          <a:p>
            <a:pPr lvl="1"/>
            <a:r>
              <a:rPr lang="en-US" dirty="0" smtClean="0"/>
              <a:t>Liquid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491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5810</TotalTime>
  <Words>608</Words>
  <Application>Microsoft Office PowerPoint</Application>
  <PresentationFormat>On-screen Show (4:3)</PresentationFormat>
  <Paragraphs>69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Market systems</vt:lpstr>
      <vt:lpstr>Market</vt:lpstr>
      <vt:lpstr>Freedom of Enterprise/Work Choice</vt:lpstr>
      <vt:lpstr>Consumer Sovereignty</vt:lpstr>
      <vt:lpstr>Competition</vt:lpstr>
      <vt:lpstr>PowerPoint Presentation</vt:lpstr>
      <vt:lpstr>Private Property, a Legal System</vt:lpstr>
      <vt:lpstr>Limited but Active Government-(goldilocks?)</vt:lpstr>
      <vt:lpstr>Monetary system</vt:lpstr>
      <vt:lpstr>Capital Accumulation</vt:lpstr>
      <vt:lpstr> Free Markets = Panacea?</vt:lpstr>
      <vt:lpstr>Public Goods</vt:lpstr>
      <vt:lpstr>Government to the Rescue?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systems</dc:title>
  <dc:creator>Local User</dc:creator>
  <cp:lastModifiedBy>Balazs, Stephen</cp:lastModifiedBy>
  <cp:revision>16</cp:revision>
  <dcterms:created xsi:type="dcterms:W3CDTF">2013-09-12T15:57:24Z</dcterms:created>
  <dcterms:modified xsi:type="dcterms:W3CDTF">2017-09-19T18:51:06Z</dcterms:modified>
</cp:coreProperties>
</file>